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125700" cy="7562850"/>
  <p:notesSz cx="151257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728" y="1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7" y="2344483"/>
            <a:ext cx="12856845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7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5" y="4235196"/>
            <a:ext cx="1058799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7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7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6285" y="1739455"/>
            <a:ext cx="657967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9735" y="1739455"/>
            <a:ext cx="657967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7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90" y="0"/>
            <a:ext cx="7560309" cy="7560309"/>
          </a:xfrm>
          <a:custGeom>
            <a:avLst/>
            <a:gdLst/>
            <a:ahLst/>
            <a:cxnLst/>
            <a:rect l="l" t="t" r="r" b="b"/>
            <a:pathLst>
              <a:path w="7560309" h="7560309">
                <a:moveTo>
                  <a:pt x="7559814" y="0"/>
                </a:moveTo>
                <a:lnTo>
                  <a:pt x="0" y="0"/>
                </a:lnTo>
                <a:lnTo>
                  <a:pt x="0" y="7560005"/>
                </a:lnTo>
                <a:lnTo>
                  <a:pt x="7559814" y="7560005"/>
                </a:lnTo>
                <a:lnTo>
                  <a:pt x="7559814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154743" y="4558258"/>
            <a:ext cx="4405630" cy="3002280"/>
          </a:xfrm>
          <a:custGeom>
            <a:avLst/>
            <a:gdLst/>
            <a:ahLst/>
            <a:cxnLst/>
            <a:rect l="l" t="t" r="r" b="b"/>
            <a:pathLst>
              <a:path w="4405630" h="3002279">
                <a:moveTo>
                  <a:pt x="1497965" y="915314"/>
                </a:moveTo>
                <a:lnTo>
                  <a:pt x="1165580" y="915314"/>
                </a:lnTo>
                <a:lnTo>
                  <a:pt x="1165580" y="955954"/>
                </a:lnTo>
                <a:lnTo>
                  <a:pt x="1165580" y="1206144"/>
                </a:lnTo>
                <a:lnTo>
                  <a:pt x="874204" y="1206144"/>
                </a:lnTo>
                <a:lnTo>
                  <a:pt x="874204" y="1248054"/>
                </a:lnTo>
                <a:lnTo>
                  <a:pt x="874204" y="1498244"/>
                </a:lnTo>
                <a:lnTo>
                  <a:pt x="623773" y="1498244"/>
                </a:lnTo>
                <a:lnTo>
                  <a:pt x="623773" y="1248054"/>
                </a:lnTo>
                <a:lnTo>
                  <a:pt x="623773" y="1206144"/>
                </a:lnTo>
                <a:lnTo>
                  <a:pt x="623773" y="955954"/>
                </a:lnTo>
                <a:lnTo>
                  <a:pt x="623773" y="915314"/>
                </a:lnTo>
                <a:lnTo>
                  <a:pt x="623773" y="623214"/>
                </a:lnTo>
                <a:lnTo>
                  <a:pt x="0" y="623214"/>
                </a:lnTo>
                <a:lnTo>
                  <a:pt x="0" y="915314"/>
                </a:lnTo>
                <a:lnTo>
                  <a:pt x="0" y="955954"/>
                </a:lnTo>
                <a:lnTo>
                  <a:pt x="291388" y="955954"/>
                </a:lnTo>
                <a:lnTo>
                  <a:pt x="291388" y="1206144"/>
                </a:lnTo>
                <a:lnTo>
                  <a:pt x="291388" y="1248054"/>
                </a:lnTo>
                <a:lnTo>
                  <a:pt x="291388" y="1498244"/>
                </a:lnTo>
                <a:lnTo>
                  <a:pt x="291388" y="1538884"/>
                </a:lnTo>
                <a:lnTo>
                  <a:pt x="582790" y="1538884"/>
                </a:lnTo>
                <a:lnTo>
                  <a:pt x="582790" y="1789074"/>
                </a:lnTo>
                <a:lnTo>
                  <a:pt x="291388" y="1789074"/>
                </a:lnTo>
                <a:lnTo>
                  <a:pt x="291388" y="1829714"/>
                </a:lnTo>
                <a:lnTo>
                  <a:pt x="291388" y="2121814"/>
                </a:lnTo>
                <a:lnTo>
                  <a:pt x="623773" y="2121814"/>
                </a:lnTo>
                <a:lnTo>
                  <a:pt x="623773" y="1829714"/>
                </a:lnTo>
                <a:lnTo>
                  <a:pt x="915162" y="1829714"/>
                </a:lnTo>
                <a:lnTo>
                  <a:pt x="915162" y="1789074"/>
                </a:lnTo>
                <a:lnTo>
                  <a:pt x="915162" y="1538884"/>
                </a:lnTo>
                <a:lnTo>
                  <a:pt x="1206563" y="1538884"/>
                </a:lnTo>
                <a:lnTo>
                  <a:pt x="1206563" y="1498244"/>
                </a:lnTo>
                <a:lnTo>
                  <a:pt x="1206563" y="1248054"/>
                </a:lnTo>
                <a:lnTo>
                  <a:pt x="1497965" y="1248054"/>
                </a:lnTo>
                <a:lnTo>
                  <a:pt x="1497965" y="1206144"/>
                </a:lnTo>
                <a:lnTo>
                  <a:pt x="1497965" y="955954"/>
                </a:lnTo>
                <a:lnTo>
                  <a:pt x="1497965" y="915314"/>
                </a:lnTo>
                <a:close/>
              </a:path>
              <a:path w="4405630" h="3002279">
                <a:moveTo>
                  <a:pt x="2591308" y="1497914"/>
                </a:moveTo>
                <a:lnTo>
                  <a:pt x="2299881" y="1497914"/>
                </a:lnTo>
                <a:lnTo>
                  <a:pt x="2299881" y="1207084"/>
                </a:lnTo>
                <a:lnTo>
                  <a:pt x="1967522" y="1207084"/>
                </a:lnTo>
                <a:lnTo>
                  <a:pt x="1967522" y="1497914"/>
                </a:lnTo>
                <a:lnTo>
                  <a:pt x="1676133" y="1497914"/>
                </a:lnTo>
                <a:lnTo>
                  <a:pt x="1676133" y="1830654"/>
                </a:lnTo>
                <a:lnTo>
                  <a:pt x="1967522" y="1830654"/>
                </a:lnTo>
                <a:lnTo>
                  <a:pt x="1967522" y="2121484"/>
                </a:lnTo>
                <a:lnTo>
                  <a:pt x="2299881" y="2121484"/>
                </a:lnTo>
                <a:lnTo>
                  <a:pt x="2299881" y="1830654"/>
                </a:lnTo>
                <a:lnTo>
                  <a:pt x="2591308" y="1830654"/>
                </a:lnTo>
                <a:lnTo>
                  <a:pt x="2591308" y="1497914"/>
                </a:lnTo>
                <a:close/>
              </a:path>
              <a:path w="4405630" h="3002279">
                <a:moveTo>
                  <a:pt x="4089247" y="0"/>
                </a:moveTo>
                <a:lnTo>
                  <a:pt x="3756888" y="0"/>
                </a:lnTo>
                <a:lnTo>
                  <a:pt x="3756888" y="290830"/>
                </a:lnTo>
                <a:lnTo>
                  <a:pt x="3465487" y="290830"/>
                </a:lnTo>
                <a:lnTo>
                  <a:pt x="3465487" y="332740"/>
                </a:lnTo>
                <a:lnTo>
                  <a:pt x="3465487" y="582930"/>
                </a:lnTo>
                <a:lnTo>
                  <a:pt x="3215081" y="582930"/>
                </a:lnTo>
                <a:lnTo>
                  <a:pt x="3215081" y="332740"/>
                </a:lnTo>
                <a:lnTo>
                  <a:pt x="3215081" y="290830"/>
                </a:lnTo>
                <a:lnTo>
                  <a:pt x="2923667" y="290830"/>
                </a:lnTo>
                <a:lnTo>
                  <a:pt x="2923667" y="0"/>
                </a:lnTo>
                <a:lnTo>
                  <a:pt x="2591308" y="0"/>
                </a:lnTo>
                <a:lnTo>
                  <a:pt x="2591308" y="290830"/>
                </a:lnTo>
                <a:lnTo>
                  <a:pt x="2591308" y="332740"/>
                </a:lnTo>
                <a:lnTo>
                  <a:pt x="2882684" y="332740"/>
                </a:lnTo>
                <a:lnTo>
                  <a:pt x="2882684" y="582930"/>
                </a:lnTo>
                <a:lnTo>
                  <a:pt x="2882684" y="623570"/>
                </a:lnTo>
                <a:lnTo>
                  <a:pt x="3174085" y="623570"/>
                </a:lnTo>
                <a:lnTo>
                  <a:pt x="3174085" y="873760"/>
                </a:lnTo>
                <a:lnTo>
                  <a:pt x="2882684" y="873760"/>
                </a:lnTo>
                <a:lnTo>
                  <a:pt x="2882684" y="915670"/>
                </a:lnTo>
                <a:lnTo>
                  <a:pt x="2882684" y="1165860"/>
                </a:lnTo>
                <a:lnTo>
                  <a:pt x="2591308" y="1165860"/>
                </a:lnTo>
                <a:lnTo>
                  <a:pt x="2591308" y="1206500"/>
                </a:lnTo>
                <a:lnTo>
                  <a:pt x="2591308" y="1497330"/>
                </a:lnTo>
                <a:lnTo>
                  <a:pt x="2923667" y="1497330"/>
                </a:lnTo>
                <a:lnTo>
                  <a:pt x="2923667" y="1206500"/>
                </a:lnTo>
                <a:lnTo>
                  <a:pt x="3215081" y="1206500"/>
                </a:lnTo>
                <a:lnTo>
                  <a:pt x="3215081" y="1165860"/>
                </a:lnTo>
                <a:lnTo>
                  <a:pt x="3215081" y="915670"/>
                </a:lnTo>
                <a:lnTo>
                  <a:pt x="3465487" y="915670"/>
                </a:lnTo>
                <a:lnTo>
                  <a:pt x="3465487" y="1165860"/>
                </a:lnTo>
                <a:lnTo>
                  <a:pt x="3465487" y="1206500"/>
                </a:lnTo>
                <a:lnTo>
                  <a:pt x="3756888" y="1206500"/>
                </a:lnTo>
                <a:lnTo>
                  <a:pt x="3756888" y="1497330"/>
                </a:lnTo>
                <a:lnTo>
                  <a:pt x="4089247" y="1497330"/>
                </a:lnTo>
                <a:lnTo>
                  <a:pt x="4089247" y="1206500"/>
                </a:lnTo>
                <a:lnTo>
                  <a:pt x="4089247" y="1165860"/>
                </a:lnTo>
                <a:lnTo>
                  <a:pt x="3797846" y="1165860"/>
                </a:lnTo>
                <a:lnTo>
                  <a:pt x="3797846" y="915670"/>
                </a:lnTo>
                <a:lnTo>
                  <a:pt x="3797846" y="873760"/>
                </a:lnTo>
                <a:lnTo>
                  <a:pt x="3506470" y="873760"/>
                </a:lnTo>
                <a:lnTo>
                  <a:pt x="3506470" y="623570"/>
                </a:lnTo>
                <a:lnTo>
                  <a:pt x="3797846" y="623570"/>
                </a:lnTo>
                <a:lnTo>
                  <a:pt x="3797846" y="582930"/>
                </a:lnTo>
                <a:lnTo>
                  <a:pt x="3797846" y="332740"/>
                </a:lnTo>
                <a:lnTo>
                  <a:pt x="4089247" y="332740"/>
                </a:lnTo>
                <a:lnTo>
                  <a:pt x="4089247" y="290830"/>
                </a:lnTo>
                <a:lnTo>
                  <a:pt x="4089247" y="0"/>
                </a:lnTo>
                <a:close/>
              </a:path>
              <a:path w="4405630" h="3002279">
                <a:moveTo>
                  <a:pt x="4405249" y="2924632"/>
                </a:moveTo>
                <a:lnTo>
                  <a:pt x="4305274" y="2924632"/>
                </a:lnTo>
                <a:lnTo>
                  <a:pt x="4305274" y="2633218"/>
                </a:lnTo>
                <a:lnTo>
                  <a:pt x="3972915" y="2633218"/>
                </a:lnTo>
                <a:lnTo>
                  <a:pt x="3972915" y="2924632"/>
                </a:lnTo>
                <a:lnTo>
                  <a:pt x="3681526" y="2924632"/>
                </a:lnTo>
                <a:lnTo>
                  <a:pt x="3681526" y="3001746"/>
                </a:lnTo>
                <a:lnTo>
                  <a:pt x="4405249" y="3001746"/>
                </a:lnTo>
                <a:lnTo>
                  <a:pt x="4405249" y="2924632"/>
                </a:lnTo>
                <a:close/>
              </a:path>
              <a:path w="4405630" h="3002279">
                <a:moveTo>
                  <a:pt x="4405249" y="1788985"/>
                </a:moveTo>
                <a:lnTo>
                  <a:pt x="4089247" y="1788985"/>
                </a:lnTo>
                <a:lnTo>
                  <a:pt x="4089247" y="1830895"/>
                </a:lnTo>
                <a:lnTo>
                  <a:pt x="4089247" y="2081085"/>
                </a:lnTo>
                <a:lnTo>
                  <a:pt x="3797846" y="2081085"/>
                </a:lnTo>
                <a:lnTo>
                  <a:pt x="3797846" y="2121725"/>
                </a:lnTo>
                <a:lnTo>
                  <a:pt x="3797846" y="2371915"/>
                </a:lnTo>
                <a:lnTo>
                  <a:pt x="3547427" y="2371915"/>
                </a:lnTo>
                <a:lnTo>
                  <a:pt x="3547427" y="2121725"/>
                </a:lnTo>
                <a:lnTo>
                  <a:pt x="3547427" y="2081085"/>
                </a:lnTo>
                <a:lnTo>
                  <a:pt x="3547427" y="1830895"/>
                </a:lnTo>
                <a:lnTo>
                  <a:pt x="3547427" y="1788985"/>
                </a:lnTo>
                <a:lnTo>
                  <a:pt x="3547427" y="1498155"/>
                </a:lnTo>
                <a:lnTo>
                  <a:pt x="2923654" y="1498155"/>
                </a:lnTo>
                <a:lnTo>
                  <a:pt x="2923654" y="1788985"/>
                </a:lnTo>
                <a:lnTo>
                  <a:pt x="2923654" y="1830895"/>
                </a:lnTo>
                <a:lnTo>
                  <a:pt x="3215055" y="1830895"/>
                </a:lnTo>
                <a:lnTo>
                  <a:pt x="3215055" y="2081085"/>
                </a:lnTo>
                <a:lnTo>
                  <a:pt x="3215055" y="2121725"/>
                </a:lnTo>
                <a:lnTo>
                  <a:pt x="3215055" y="2371915"/>
                </a:lnTo>
                <a:lnTo>
                  <a:pt x="3215055" y="2412555"/>
                </a:lnTo>
                <a:lnTo>
                  <a:pt x="3506444" y="2412555"/>
                </a:lnTo>
                <a:lnTo>
                  <a:pt x="3506444" y="2664015"/>
                </a:lnTo>
                <a:lnTo>
                  <a:pt x="3215055" y="2664015"/>
                </a:lnTo>
                <a:lnTo>
                  <a:pt x="3215055" y="2704655"/>
                </a:lnTo>
                <a:lnTo>
                  <a:pt x="3215055" y="2995485"/>
                </a:lnTo>
                <a:lnTo>
                  <a:pt x="3547427" y="2995485"/>
                </a:lnTo>
                <a:lnTo>
                  <a:pt x="3547427" y="2704655"/>
                </a:lnTo>
                <a:lnTo>
                  <a:pt x="3838829" y="2704655"/>
                </a:lnTo>
                <a:lnTo>
                  <a:pt x="3838829" y="2664015"/>
                </a:lnTo>
                <a:lnTo>
                  <a:pt x="3838829" y="2412555"/>
                </a:lnTo>
                <a:lnTo>
                  <a:pt x="4130230" y="2412555"/>
                </a:lnTo>
                <a:lnTo>
                  <a:pt x="4130230" y="2371915"/>
                </a:lnTo>
                <a:lnTo>
                  <a:pt x="4130230" y="2121725"/>
                </a:lnTo>
                <a:lnTo>
                  <a:pt x="4405249" y="2121725"/>
                </a:lnTo>
                <a:lnTo>
                  <a:pt x="4405249" y="2081085"/>
                </a:lnTo>
                <a:lnTo>
                  <a:pt x="4405249" y="1830895"/>
                </a:lnTo>
                <a:lnTo>
                  <a:pt x="4405249" y="17889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1815" y="446747"/>
            <a:ext cx="4488180" cy="10553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7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267534" y="2037410"/>
            <a:ext cx="6233159" cy="25514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2738" y="7033450"/>
            <a:ext cx="4840224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6285" y="7033450"/>
            <a:ext cx="3478911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90504" y="7033450"/>
            <a:ext cx="3478911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hyperlink" Target="http://www.uniud.it/opendium" TargetMode="Externa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2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1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0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hyperlink" Target="mailto:cort@uniud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1815" y="446747"/>
            <a:ext cx="4488180" cy="1055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20" dirty="0"/>
              <a:t>OPEN</a:t>
            </a:r>
            <a:r>
              <a:rPr spc="-615" dirty="0"/>
              <a:t> </a:t>
            </a:r>
            <a:r>
              <a:rPr spc="-695" dirty="0"/>
              <a:t>D</a:t>
            </a:r>
            <a:r>
              <a:rPr spc="-1095" dirty="0"/>
              <a:t>A</a:t>
            </a:r>
            <a:r>
              <a:rPr spc="-150" dirty="0"/>
              <a:t>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1815" y="1209768"/>
            <a:ext cx="2290445" cy="1055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750" spc="-575" dirty="0">
                <a:solidFill>
                  <a:srgbClr val="FFFFFF"/>
                </a:solidFill>
                <a:latin typeface="Arial Black"/>
                <a:cs typeface="Arial Black"/>
              </a:rPr>
              <a:t>DIUM</a:t>
            </a:r>
            <a:endParaRPr sz="675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1815" y="1972790"/>
            <a:ext cx="4653915" cy="1055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750" spc="-240" dirty="0" smtClean="0">
                <a:solidFill>
                  <a:srgbClr val="FFFFFF"/>
                </a:solidFill>
                <a:latin typeface="Arial Black"/>
                <a:cs typeface="Arial Black"/>
              </a:rPr>
              <a:t>202</a:t>
            </a:r>
            <a:r>
              <a:rPr lang="it-IT" sz="6750" spc="-240" dirty="0" smtClean="0">
                <a:solidFill>
                  <a:srgbClr val="FFFFFF"/>
                </a:solidFill>
                <a:latin typeface="Arial Black"/>
                <a:cs typeface="Arial Black"/>
              </a:rPr>
              <a:t>5</a:t>
            </a:r>
            <a:r>
              <a:rPr sz="6750" spc="-240" dirty="0" smtClean="0">
                <a:solidFill>
                  <a:srgbClr val="FFFFFF"/>
                </a:solidFill>
                <a:latin typeface="Arial Black"/>
                <a:cs typeface="Arial Black"/>
              </a:rPr>
              <a:t>-</a:t>
            </a:r>
            <a:r>
              <a:rPr sz="6750" spc="-155" dirty="0" smtClean="0">
                <a:solidFill>
                  <a:srgbClr val="FFFFFF"/>
                </a:solidFill>
                <a:latin typeface="Arial Black"/>
                <a:cs typeface="Arial Black"/>
              </a:rPr>
              <a:t>202</a:t>
            </a:r>
            <a:r>
              <a:rPr lang="it-IT" sz="6750" spc="-155" dirty="0" smtClean="0">
                <a:solidFill>
                  <a:srgbClr val="FFFFFF"/>
                </a:solidFill>
                <a:latin typeface="Arial Black"/>
                <a:cs typeface="Arial Black"/>
              </a:rPr>
              <a:t>6</a:t>
            </a:r>
            <a:endParaRPr sz="6750" dirty="0">
              <a:latin typeface="Arial Black"/>
              <a:cs typeface="Arial Blac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1815" y="2895333"/>
            <a:ext cx="218567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0" dirty="0">
                <a:solidFill>
                  <a:srgbClr val="FFFFFF"/>
                </a:solidFill>
                <a:latin typeface="Verdana"/>
                <a:cs typeface="Verdana"/>
              </a:rPr>
              <a:t>AUTUNNO</a:t>
            </a:r>
            <a:endParaRPr sz="33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7469" y="3604628"/>
            <a:ext cx="2005964" cy="24686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00" spc="-40" dirty="0" smtClean="0">
                <a:solidFill>
                  <a:srgbClr val="FFFFFF"/>
                </a:solidFill>
                <a:latin typeface="Arial Black"/>
                <a:cs typeface="Arial Black"/>
              </a:rPr>
              <a:t>2</a:t>
            </a:r>
            <a:r>
              <a:rPr lang="it-IT" sz="1500" spc="-40" dirty="0" smtClean="0">
                <a:solidFill>
                  <a:srgbClr val="FFFFFF"/>
                </a:solidFill>
                <a:latin typeface="Arial Black"/>
                <a:cs typeface="Arial Black"/>
              </a:rPr>
              <a:t>8</a:t>
            </a:r>
            <a:r>
              <a:rPr sz="1500" spc="-100" dirty="0" smtClean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500" spc="-95" dirty="0" err="1">
                <a:solidFill>
                  <a:srgbClr val="FFFFFF"/>
                </a:solidFill>
                <a:latin typeface="Arial Black"/>
                <a:cs typeface="Arial Black"/>
              </a:rPr>
              <a:t>NOVEMBRE</a:t>
            </a:r>
            <a:r>
              <a:rPr sz="1500" spc="-9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500" spc="-20" dirty="0" smtClean="0">
                <a:solidFill>
                  <a:srgbClr val="FFFFFF"/>
                </a:solidFill>
                <a:latin typeface="Arial Black"/>
                <a:cs typeface="Arial Black"/>
              </a:rPr>
              <a:t>202</a:t>
            </a:r>
            <a:r>
              <a:rPr lang="it-IT" sz="1500" spc="-20" dirty="0" smtClean="0">
                <a:solidFill>
                  <a:srgbClr val="FFFFFF"/>
                </a:solidFill>
                <a:latin typeface="Arial Black"/>
                <a:cs typeface="Arial Black"/>
              </a:rPr>
              <a:t>5</a:t>
            </a:r>
            <a:endParaRPr sz="1500" dirty="0">
              <a:latin typeface="Arial Black"/>
              <a:cs typeface="Arial Blac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7469" y="3785208"/>
            <a:ext cx="3116580" cy="2578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500" spc="-65" dirty="0">
                <a:solidFill>
                  <a:srgbClr val="FFFFFF"/>
                </a:solidFill>
                <a:latin typeface="Arial Black"/>
                <a:cs typeface="Arial Black"/>
              </a:rPr>
              <a:t>PALAZZO </a:t>
            </a:r>
            <a:r>
              <a:rPr sz="1500" spc="-85" dirty="0">
                <a:solidFill>
                  <a:srgbClr val="FFFFFF"/>
                </a:solidFill>
                <a:latin typeface="Arial Black"/>
                <a:cs typeface="Arial Black"/>
              </a:rPr>
              <a:t>ANTONINI</a:t>
            </a:r>
            <a:r>
              <a:rPr sz="1500" spc="-6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500" spc="-40" dirty="0">
                <a:solidFill>
                  <a:srgbClr val="FFFFFF"/>
                </a:solidFill>
                <a:latin typeface="Arial Black"/>
                <a:cs typeface="Arial Black"/>
              </a:rPr>
              <a:t>CERNAZAI</a:t>
            </a:r>
            <a:endParaRPr sz="1500" dirty="0">
              <a:latin typeface="Arial Black"/>
              <a:cs typeface="Arial Blac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7469" y="3836885"/>
            <a:ext cx="3416935" cy="1109345"/>
          </a:xfrm>
          <a:prstGeom prst="rect">
            <a:avLst/>
          </a:prstGeom>
        </p:spPr>
        <p:txBody>
          <a:bodyPr vert="horz" wrap="square" lIns="0" tIns="144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sz="1500" spc="-45" dirty="0">
                <a:solidFill>
                  <a:srgbClr val="FFFFFF"/>
                </a:solidFill>
                <a:latin typeface="Arial Black"/>
                <a:cs typeface="Arial Black"/>
              </a:rPr>
              <a:t>VIA</a:t>
            </a:r>
            <a:r>
              <a:rPr sz="1500" spc="-9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500" spc="-95" dirty="0">
                <a:solidFill>
                  <a:srgbClr val="FFFFFF"/>
                </a:solidFill>
                <a:latin typeface="Arial Black"/>
                <a:cs typeface="Arial Black"/>
              </a:rPr>
              <a:t>PETRACCO</a:t>
            </a:r>
            <a:r>
              <a:rPr sz="1500" spc="-9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500" spc="-80" dirty="0">
                <a:solidFill>
                  <a:srgbClr val="FFFFFF"/>
                </a:solidFill>
                <a:latin typeface="Arial Black"/>
                <a:cs typeface="Arial Black"/>
              </a:rPr>
              <a:t>8,</a:t>
            </a:r>
            <a:r>
              <a:rPr sz="1500" spc="-9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Arial Black"/>
                <a:cs typeface="Arial Black"/>
              </a:rPr>
              <a:t>UDINE</a:t>
            </a:r>
            <a:endParaRPr sz="1500">
              <a:latin typeface="Arial Black"/>
              <a:cs typeface="Arial Black"/>
            </a:endParaRPr>
          </a:p>
          <a:p>
            <a:pPr marL="12700" marR="5080">
              <a:lnSpc>
                <a:spcPct val="79000"/>
              </a:lnSpc>
              <a:spcBef>
                <a:spcPts val="1420"/>
              </a:spcBef>
            </a:pPr>
            <a:r>
              <a:rPr sz="1500" spc="60" dirty="0">
                <a:solidFill>
                  <a:srgbClr val="FFFFFF"/>
                </a:solidFill>
                <a:latin typeface="Verdana"/>
                <a:cs typeface="Verdana"/>
              </a:rPr>
              <a:t>PORTE</a:t>
            </a:r>
            <a:r>
              <a:rPr sz="1500" spc="-1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00" spc="70" dirty="0">
                <a:solidFill>
                  <a:srgbClr val="FFFFFF"/>
                </a:solidFill>
                <a:latin typeface="Verdana"/>
                <a:cs typeface="Verdana"/>
              </a:rPr>
              <a:t>APERTE</a:t>
            </a:r>
            <a:r>
              <a:rPr sz="15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00" spc="125" dirty="0">
                <a:solidFill>
                  <a:srgbClr val="FFFFFF"/>
                </a:solidFill>
                <a:latin typeface="Verdana"/>
                <a:cs typeface="Verdana"/>
              </a:rPr>
              <a:t>AL</a:t>
            </a:r>
            <a:r>
              <a:rPr sz="1500" spc="-11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Verdana"/>
                <a:cs typeface="Verdana"/>
              </a:rPr>
              <a:t>DIPARTIMENTO </a:t>
            </a:r>
            <a:r>
              <a:rPr sz="1500" spc="-95" dirty="0">
                <a:solidFill>
                  <a:srgbClr val="FFFFFF"/>
                </a:solidFill>
                <a:latin typeface="Verdana"/>
                <a:cs typeface="Verdana"/>
              </a:rPr>
              <a:t>DI</a:t>
            </a:r>
            <a:r>
              <a:rPr sz="15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00" spc="-50" dirty="0">
                <a:solidFill>
                  <a:srgbClr val="FFFFFF"/>
                </a:solidFill>
                <a:latin typeface="Verdana"/>
                <a:cs typeface="Verdana"/>
              </a:rPr>
              <a:t>STUDI</a:t>
            </a:r>
            <a:r>
              <a:rPr sz="1500" spc="-1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Verdana"/>
                <a:cs typeface="Verdana"/>
              </a:rPr>
              <a:t>UMANISTICI</a:t>
            </a:r>
            <a:endParaRPr sz="1500">
              <a:latin typeface="Verdana"/>
              <a:cs typeface="Verdana"/>
            </a:endParaRPr>
          </a:p>
          <a:p>
            <a:pPr marL="12700">
              <a:lnSpc>
                <a:spcPts val="1420"/>
              </a:lnSpc>
            </a:pPr>
            <a:r>
              <a:rPr sz="1500" spc="65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150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00" spc="50" dirty="0">
                <a:solidFill>
                  <a:srgbClr val="FFFFFF"/>
                </a:solidFill>
                <a:latin typeface="Verdana"/>
                <a:cs typeface="Verdana"/>
              </a:rPr>
              <a:t>DEL</a:t>
            </a:r>
            <a:r>
              <a:rPr sz="15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00" spc="-20" dirty="0">
                <a:solidFill>
                  <a:srgbClr val="FFFFFF"/>
                </a:solidFill>
                <a:latin typeface="Verdana"/>
                <a:cs typeface="Verdana"/>
              </a:rPr>
              <a:t>PATRIMONIO</a:t>
            </a:r>
            <a:r>
              <a:rPr sz="1500" spc="-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Verdana"/>
                <a:cs typeface="Verdana"/>
              </a:rPr>
              <a:t>CULTURALE</a:t>
            </a:r>
            <a:endParaRPr sz="150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8276158" y="5831649"/>
            <a:ext cx="1943735" cy="777875"/>
            <a:chOff x="8276158" y="5831649"/>
            <a:chExt cx="1943735" cy="777875"/>
          </a:xfrm>
        </p:grpSpPr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276158" y="5889624"/>
              <a:ext cx="186842" cy="21898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499652" y="5889612"/>
              <a:ext cx="185039" cy="214477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722830" y="5889612"/>
              <a:ext cx="463194" cy="214630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217876" y="5885116"/>
              <a:ext cx="391096" cy="223494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9635109" y="5831649"/>
              <a:ext cx="485140" cy="273050"/>
            </a:xfrm>
            <a:custGeom>
              <a:avLst/>
              <a:gdLst/>
              <a:ahLst/>
              <a:cxnLst/>
              <a:rect l="l" t="t" r="r" b="b"/>
              <a:pathLst>
                <a:path w="485140" h="273050">
                  <a:moveTo>
                    <a:pt x="55867" y="57962"/>
                  </a:moveTo>
                  <a:lnTo>
                    <a:pt x="0" y="57962"/>
                  </a:lnTo>
                  <a:lnTo>
                    <a:pt x="0" y="272440"/>
                  </a:lnTo>
                  <a:lnTo>
                    <a:pt x="55867" y="272440"/>
                  </a:lnTo>
                  <a:lnTo>
                    <a:pt x="55867" y="57962"/>
                  </a:lnTo>
                  <a:close/>
                </a:path>
                <a:path w="485140" h="273050">
                  <a:moveTo>
                    <a:pt x="264642" y="57785"/>
                  </a:moveTo>
                  <a:lnTo>
                    <a:pt x="80797" y="57785"/>
                  </a:lnTo>
                  <a:lnTo>
                    <a:pt x="80797" y="106032"/>
                  </a:lnTo>
                  <a:lnTo>
                    <a:pt x="144780" y="106032"/>
                  </a:lnTo>
                  <a:lnTo>
                    <a:pt x="144780" y="272402"/>
                  </a:lnTo>
                  <a:lnTo>
                    <a:pt x="200660" y="272402"/>
                  </a:lnTo>
                  <a:lnTo>
                    <a:pt x="200660" y="106032"/>
                  </a:lnTo>
                  <a:lnTo>
                    <a:pt x="264642" y="106032"/>
                  </a:lnTo>
                  <a:lnTo>
                    <a:pt x="264642" y="57785"/>
                  </a:lnTo>
                  <a:close/>
                </a:path>
                <a:path w="485140" h="273050">
                  <a:moveTo>
                    <a:pt x="404012" y="44754"/>
                  </a:moveTo>
                  <a:lnTo>
                    <a:pt x="374878" y="0"/>
                  </a:lnTo>
                  <a:lnTo>
                    <a:pt x="320802" y="0"/>
                  </a:lnTo>
                  <a:lnTo>
                    <a:pt x="367969" y="44754"/>
                  </a:lnTo>
                  <a:lnTo>
                    <a:pt x="404012" y="44754"/>
                  </a:lnTo>
                  <a:close/>
                </a:path>
                <a:path w="485140" h="273050">
                  <a:moveTo>
                    <a:pt x="484530" y="272453"/>
                  </a:moveTo>
                  <a:lnTo>
                    <a:pt x="470141" y="233997"/>
                  </a:lnTo>
                  <a:lnTo>
                    <a:pt x="454634" y="192544"/>
                  </a:lnTo>
                  <a:lnTo>
                    <a:pt x="426554" y="117449"/>
                  </a:lnTo>
                  <a:lnTo>
                    <a:pt x="404317" y="57975"/>
                  </a:lnTo>
                  <a:lnTo>
                    <a:pt x="399808" y="57975"/>
                  </a:lnTo>
                  <a:lnTo>
                    <a:pt x="399808" y="192544"/>
                  </a:lnTo>
                  <a:lnTo>
                    <a:pt x="351142" y="192544"/>
                  </a:lnTo>
                  <a:lnTo>
                    <a:pt x="375475" y="117449"/>
                  </a:lnTo>
                  <a:lnTo>
                    <a:pt x="376085" y="117449"/>
                  </a:lnTo>
                  <a:lnTo>
                    <a:pt x="399808" y="192544"/>
                  </a:lnTo>
                  <a:lnTo>
                    <a:pt x="399808" y="57975"/>
                  </a:lnTo>
                  <a:lnTo>
                    <a:pt x="347548" y="57975"/>
                  </a:lnTo>
                  <a:lnTo>
                    <a:pt x="267347" y="272453"/>
                  </a:lnTo>
                  <a:lnTo>
                    <a:pt x="324713" y="272453"/>
                  </a:lnTo>
                  <a:lnTo>
                    <a:pt x="338226" y="233997"/>
                  </a:lnTo>
                  <a:lnTo>
                    <a:pt x="413029" y="233997"/>
                  </a:lnTo>
                  <a:lnTo>
                    <a:pt x="426250" y="272453"/>
                  </a:lnTo>
                  <a:lnTo>
                    <a:pt x="484530" y="272453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277656" y="6139941"/>
              <a:ext cx="197357" cy="214477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8505647" y="6139941"/>
              <a:ext cx="173990" cy="214629"/>
            </a:xfrm>
            <a:custGeom>
              <a:avLst/>
              <a:gdLst/>
              <a:ahLst/>
              <a:cxnLst/>
              <a:rect l="l" t="t" r="r" b="b"/>
              <a:pathLst>
                <a:path w="173990" h="214629">
                  <a:moveTo>
                    <a:pt x="173926" y="166370"/>
                  </a:moveTo>
                  <a:lnTo>
                    <a:pt x="55867" y="166370"/>
                  </a:lnTo>
                  <a:lnTo>
                    <a:pt x="55867" y="125730"/>
                  </a:lnTo>
                  <a:lnTo>
                    <a:pt x="161010" y="125730"/>
                  </a:lnTo>
                  <a:lnTo>
                    <a:pt x="161010" y="82550"/>
                  </a:lnTo>
                  <a:lnTo>
                    <a:pt x="55867" y="82550"/>
                  </a:lnTo>
                  <a:lnTo>
                    <a:pt x="55867" y="44450"/>
                  </a:lnTo>
                  <a:lnTo>
                    <a:pt x="170916" y="44450"/>
                  </a:lnTo>
                  <a:lnTo>
                    <a:pt x="170916" y="0"/>
                  </a:lnTo>
                  <a:lnTo>
                    <a:pt x="0" y="0"/>
                  </a:lnTo>
                  <a:lnTo>
                    <a:pt x="0" y="44450"/>
                  </a:lnTo>
                  <a:lnTo>
                    <a:pt x="0" y="82550"/>
                  </a:lnTo>
                  <a:lnTo>
                    <a:pt x="0" y="125730"/>
                  </a:lnTo>
                  <a:lnTo>
                    <a:pt x="0" y="166370"/>
                  </a:lnTo>
                  <a:lnTo>
                    <a:pt x="0" y="214630"/>
                  </a:lnTo>
                  <a:lnTo>
                    <a:pt x="173926" y="214630"/>
                  </a:lnTo>
                  <a:lnTo>
                    <a:pt x="173926" y="16637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703310" y="6135433"/>
              <a:ext cx="206057" cy="223494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8945131" y="6139941"/>
              <a:ext cx="239395" cy="214629"/>
            </a:xfrm>
            <a:custGeom>
              <a:avLst/>
              <a:gdLst/>
              <a:ahLst/>
              <a:cxnLst/>
              <a:rect l="l" t="t" r="r" b="b"/>
              <a:pathLst>
                <a:path w="239395" h="214629">
                  <a:moveTo>
                    <a:pt x="155905" y="166370"/>
                  </a:moveTo>
                  <a:lnTo>
                    <a:pt x="55867" y="166370"/>
                  </a:lnTo>
                  <a:lnTo>
                    <a:pt x="55867" y="0"/>
                  </a:lnTo>
                  <a:lnTo>
                    <a:pt x="0" y="0"/>
                  </a:lnTo>
                  <a:lnTo>
                    <a:pt x="0" y="166370"/>
                  </a:lnTo>
                  <a:lnTo>
                    <a:pt x="0" y="214630"/>
                  </a:lnTo>
                  <a:lnTo>
                    <a:pt x="155905" y="214630"/>
                  </a:lnTo>
                  <a:lnTo>
                    <a:pt x="155905" y="166370"/>
                  </a:lnTo>
                  <a:close/>
                </a:path>
                <a:path w="239395" h="214629">
                  <a:moveTo>
                    <a:pt x="239395" y="0"/>
                  </a:moveTo>
                  <a:lnTo>
                    <a:pt x="183527" y="0"/>
                  </a:lnTo>
                  <a:lnTo>
                    <a:pt x="183527" y="214477"/>
                  </a:lnTo>
                  <a:lnTo>
                    <a:pt x="239395" y="214477"/>
                  </a:lnTo>
                  <a:lnTo>
                    <a:pt x="239395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305582" y="6135433"/>
              <a:ext cx="382689" cy="223481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711398" y="6139941"/>
              <a:ext cx="186842" cy="218973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935489" y="6139941"/>
              <a:ext cx="197345" cy="214477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10163480" y="6139941"/>
              <a:ext cx="55880" cy="214629"/>
            </a:xfrm>
            <a:custGeom>
              <a:avLst/>
              <a:gdLst/>
              <a:ahLst/>
              <a:cxnLst/>
              <a:rect l="l" t="t" r="r" b="b"/>
              <a:pathLst>
                <a:path w="55879" h="214629">
                  <a:moveTo>
                    <a:pt x="55867" y="0"/>
                  </a:moveTo>
                  <a:lnTo>
                    <a:pt x="0" y="0"/>
                  </a:lnTo>
                  <a:lnTo>
                    <a:pt x="0" y="214477"/>
                  </a:lnTo>
                  <a:lnTo>
                    <a:pt x="55867" y="214477"/>
                  </a:lnTo>
                  <a:lnTo>
                    <a:pt x="55867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8277656" y="6390258"/>
              <a:ext cx="197357" cy="214477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8505647" y="6390258"/>
              <a:ext cx="55880" cy="214629"/>
            </a:xfrm>
            <a:custGeom>
              <a:avLst/>
              <a:gdLst/>
              <a:ahLst/>
              <a:cxnLst/>
              <a:rect l="l" t="t" r="r" b="b"/>
              <a:pathLst>
                <a:path w="55879" h="214629">
                  <a:moveTo>
                    <a:pt x="55867" y="0"/>
                  </a:moveTo>
                  <a:lnTo>
                    <a:pt x="0" y="0"/>
                  </a:lnTo>
                  <a:lnTo>
                    <a:pt x="0" y="214477"/>
                  </a:lnTo>
                  <a:lnTo>
                    <a:pt x="55867" y="214477"/>
                  </a:lnTo>
                  <a:lnTo>
                    <a:pt x="55867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693378" y="6390271"/>
              <a:ext cx="186842" cy="218973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8917470" y="6390258"/>
              <a:ext cx="197357" cy="214477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9145473" y="6390258"/>
              <a:ext cx="55880" cy="214629"/>
            </a:xfrm>
            <a:custGeom>
              <a:avLst/>
              <a:gdLst/>
              <a:ahLst/>
              <a:cxnLst/>
              <a:rect l="l" t="t" r="r" b="b"/>
              <a:pathLst>
                <a:path w="55879" h="214629">
                  <a:moveTo>
                    <a:pt x="55867" y="0"/>
                  </a:moveTo>
                  <a:lnTo>
                    <a:pt x="0" y="0"/>
                  </a:lnTo>
                  <a:lnTo>
                    <a:pt x="0" y="214477"/>
                  </a:lnTo>
                  <a:lnTo>
                    <a:pt x="55867" y="214477"/>
                  </a:lnTo>
                  <a:lnTo>
                    <a:pt x="55867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9239491" y="6390271"/>
              <a:ext cx="185039" cy="214477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9462681" y="6390271"/>
              <a:ext cx="173990" cy="214629"/>
            </a:xfrm>
            <a:custGeom>
              <a:avLst/>
              <a:gdLst/>
              <a:ahLst/>
              <a:cxnLst/>
              <a:rect l="l" t="t" r="r" b="b"/>
              <a:pathLst>
                <a:path w="173990" h="214629">
                  <a:moveTo>
                    <a:pt x="173926" y="166370"/>
                  </a:moveTo>
                  <a:lnTo>
                    <a:pt x="55867" y="166370"/>
                  </a:lnTo>
                  <a:lnTo>
                    <a:pt x="55867" y="125730"/>
                  </a:lnTo>
                  <a:lnTo>
                    <a:pt x="161010" y="125730"/>
                  </a:lnTo>
                  <a:lnTo>
                    <a:pt x="161010" y="82550"/>
                  </a:lnTo>
                  <a:lnTo>
                    <a:pt x="55867" y="82550"/>
                  </a:lnTo>
                  <a:lnTo>
                    <a:pt x="55867" y="44450"/>
                  </a:lnTo>
                  <a:lnTo>
                    <a:pt x="170916" y="44450"/>
                  </a:lnTo>
                  <a:lnTo>
                    <a:pt x="170916" y="0"/>
                  </a:lnTo>
                  <a:lnTo>
                    <a:pt x="0" y="0"/>
                  </a:lnTo>
                  <a:lnTo>
                    <a:pt x="0" y="44450"/>
                  </a:lnTo>
                  <a:lnTo>
                    <a:pt x="0" y="82550"/>
                  </a:lnTo>
                  <a:lnTo>
                    <a:pt x="0" y="125730"/>
                  </a:lnTo>
                  <a:lnTo>
                    <a:pt x="0" y="166370"/>
                  </a:lnTo>
                  <a:lnTo>
                    <a:pt x="0" y="214630"/>
                  </a:lnTo>
                  <a:lnTo>
                    <a:pt x="173926" y="214630"/>
                  </a:lnTo>
                  <a:lnTo>
                    <a:pt x="173926" y="16637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" name="object 30"/>
          <p:cNvGrpSpPr/>
          <p:nvPr/>
        </p:nvGrpSpPr>
        <p:grpSpPr>
          <a:xfrm>
            <a:off x="8276196" y="6706527"/>
            <a:ext cx="268605" cy="136525"/>
            <a:chOff x="8276196" y="6706527"/>
            <a:chExt cx="268605" cy="136525"/>
          </a:xfrm>
        </p:grpSpPr>
        <p:pic>
          <p:nvPicPr>
            <p:cNvPr id="31" name="object 3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8276196" y="6706527"/>
              <a:ext cx="96672" cy="133502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8395119" y="6706527"/>
              <a:ext cx="149225" cy="136309"/>
            </a:xfrm>
            <a:prstGeom prst="rect">
              <a:avLst/>
            </a:prstGeom>
          </p:spPr>
        </p:pic>
      </p:grpSp>
      <p:grpSp>
        <p:nvGrpSpPr>
          <p:cNvPr id="33" name="object 33"/>
          <p:cNvGrpSpPr/>
          <p:nvPr/>
        </p:nvGrpSpPr>
        <p:grpSpPr>
          <a:xfrm>
            <a:off x="8613520" y="6713626"/>
            <a:ext cx="403860" cy="129539"/>
            <a:chOff x="8613520" y="6713626"/>
            <a:chExt cx="403860" cy="129539"/>
          </a:xfrm>
        </p:grpSpPr>
        <p:pic>
          <p:nvPicPr>
            <p:cNvPr id="34" name="object 34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613520" y="6740182"/>
              <a:ext cx="206057" cy="102654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8840901" y="6713626"/>
              <a:ext cx="176326" cy="127330"/>
            </a:xfrm>
            <a:prstGeom prst="rect">
              <a:avLst/>
            </a:prstGeom>
          </p:spPr>
        </p:pic>
      </p:grpSp>
      <p:grpSp>
        <p:nvGrpSpPr>
          <p:cNvPr id="36" name="object 36"/>
          <p:cNvGrpSpPr/>
          <p:nvPr/>
        </p:nvGrpSpPr>
        <p:grpSpPr>
          <a:xfrm>
            <a:off x="9081934" y="6706527"/>
            <a:ext cx="559435" cy="136525"/>
            <a:chOff x="9081934" y="6706527"/>
            <a:chExt cx="559435" cy="136525"/>
          </a:xfrm>
        </p:grpSpPr>
        <p:pic>
          <p:nvPicPr>
            <p:cNvPr id="37" name="object 37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9081934" y="6706527"/>
              <a:ext cx="364616" cy="136309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9468992" y="6740182"/>
              <a:ext cx="172235" cy="102654"/>
            </a:xfrm>
            <a:prstGeom prst="rect">
              <a:avLst/>
            </a:prstGeom>
          </p:spPr>
        </p:pic>
      </p:grpSp>
      <p:sp>
        <p:nvSpPr>
          <p:cNvPr id="39" name="object 39"/>
          <p:cNvSpPr txBox="1"/>
          <p:nvPr/>
        </p:nvSpPr>
        <p:spPr>
          <a:xfrm>
            <a:off x="8276158" y="578433"/>
            <a:ext cx="6754292" cy="1165063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150495">
              <a:lnSpc>
                <a:spcPct val="75000"/>
              </a:lnSpc>
              <a:spcBef>
                <a:spcPts val="745"/>
              </a:spcBef>
            </a:pPr>
            <a:r>
              <a:rPr sz="2150" b="1" spc="-65" dirty="0">
                <a:latin typeface="Arial"/>
                <a:cs typeface="Arial"/>
              </a:rPr>
              <a:t>Presentazione</a:t>
            </a:r>
            <a:r>
              <a:rPr sz="2150" b="1" spc="-75" dirty="0">
                <a:latin typeface="Arial"/>
                <a:cs typeface="Arial"/>
              </a:rPr>
              <a:t> </a:t>
            </a:r>
            <a:r>
              <a:rPr sz="2150" b="1" spc="-50" dirty="0">
                <a:latin typeface="Arial"/>
                <a:cs typeface="Arial"/>
              </a:rPr>
              <a:t>delle</a:t>
            </a:r>
            <a:r>
              <a:rPr sz="2150" b="1" spc="-75" dirty="0">
                <a:latin typeface="Arial"/>
                <a:cs typeface="Arial"/>
              </a:rPr>
              <a:t> </a:t>
            </a:r>
            <a:r>
              <a:rPr sz="2150" b="1" spc="-65" dirty="0">
                <a:latin typeface="Arial"/>
                <a:cs typeface="Arial"/>
              </a:rPr>
              <a:t>Lauree</a:t>
            </a:r>
            <a:r>
              <a:rPr sz="2150" b="1" spc="-75" dirty="0">
                <a:latin typeface="Arial"/>
                <a:cs typeface="Arial"/>
              </a:rPr>
              <a:t> </a:t>
            </a:r>
            <a:r>
              <a:rPr sz="2150" b="1" spc="-50" dirty="0">
                <a:latin typeface="Arial"/>
                <a:cs typeface="Arial"/>
              </a:rPr>
              <a:t>triennali</a:t>
            </a:r>
            <a:r>
              <a:rPr sz="2150" b="1" spc="-7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del</a:t>
            </a:r>
            <a:r>
              <a:rPr sz="2150" b="1" spc="-70" dirty="0">
                <a:latin typeface="Arial"/>
                <a:cs typeface="Arial"/>
              </a:rPr>
              <a:t> </a:t>
            </a:r>
            <a:r>
              <a:rPr sz="2150" b="1" spc="-25" dirty="0">
                <a:latin typeface="Arial"/>
                <a:cs typeface="Arial"/>
              </a:rPr>
              <a:t>Dipartimento </a:t>
            </a:r>
            <a:r>
              <a:rPr sz="2150" b="1" dirty="0">
                <a:latin typeface="Arial"/>
                <a:cs typeface="Arial"/>
              </a:rPr>
              <a:t>di</a:t>
            </a:r>
            <a:r>
              <a:rPr sz="2150" b="1" spc="-9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studi</a:t>
            </a:r>
            <a:r>
              <a:rPr sz="2150" b="1" spc="-95" dirty="0">
                <a:latin typeface="Arial"/>
                <a:cs typeface="Arial"/>
              </a:rPr>
              <a:t> </a:t>
            </a:r>
            <a:r>
              <a:rPr sz="2150" b="1" spc="-30" dirty="0">
                <a:latin typeface="Arial"/>
                <a:cs typeface="Arial"/>
              </a:rPr>
              <a:t>umanistici</a:t>
            </a:r>
            <a:r>
              <a:rPr sz="2150" b="1" spc="-90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e</a:t>
            </a:r>
            <a:r>
              <a:rPr sz="2150" b="1" spc="-95" dirty="0">
                <a:latin typeface="Arial"/>
                <a:cs typeface="Arial"/>
              </a:rPr>
              <a:t> </a:t>
            </a:r>
            <a:r>
              <a:rPr sz="2150" b="1" dirty="0">
                <a:latin typeface="Arial"/>
                <a:cs typeface="Arial"/>
              </a:rPr>
              <a:t>del</a:t>
            </a:r>
            <a:r>
              <a:rPr sz="2150" b="1" spc="-95" dirty="0">
                <a:latin typeface="Arial"/>
                <a:cs typeface="Arial"/>
              </a:rPr>
              <a:t> </a:t>
            </a:r>
            <a:r>
              <a:rPr sz="2150" b="1" spc="-25" dirty="0">
                <a:latin typeface="Arial"/>
                <a:cs typeface="Arial"/>
              </a:rPr>
              <a:t>patrimonio</a:t>
            </a:r>
            <a:r>
              <a:rPr sz="2150" b="1" spc="-90" dirty="0">
                <a:latin typeface="Arial"/>
                <a:cs typeface="Arial"/>
              </a:rPr>
              <a:t> </a:t>
            </a:r>
            <a:r>
              <a:rPr sz="2150" b="1" spc="-35" dirty="0">
                <a:latin typeface="Arial"/>
                <a:cs typeface="Arial"/>
              </a:rPr>
              <a:t>culturale</a:t>
            </a:r>
            <a:r>
              <a:rPr sz="2150" b="1" spc="-95" dirty="0">
                <a:latin typeface="Arial"/>
                <a:cs typeface="Arial"/>
              </a:rPr>
              <a:t> </a:t>
            </a:r>
            <a:r>
              <a:rPr sz="2150" b="1" spc="-10" dirty="0">
                <a:latin typeface="Arial"/>
                <a:cs typeface="Arial"/>
              </a:rPr>
              <a:t>(DIUM)</a:t>
            </a:r>
            <a:endParaRPr sz="2150" b="1" dirty="0">
              <a:latin typeface="Arial"/>
              <a:cs typeface="Arial"/>
            </a:endParaRPr>
          </a:p>
          <a:p>
            <a:pPr marL="12700" marR="5080">
              <a:lnSpc>
                <a:spcPct val="75000"/>
              </a:lnSpc>
              <a:spcBef>
                <a:spcPts val="565"/>
              </a:spcBef>
            </a:pPr>
            <a:r>
              <a:rPr sz="2150" i="1" spc="-80" dirty="0">
                <a:latin typeface="Arial"/>
                <a:cs typeface="Arial"/>
              </a:rPr>
              <a:t>Beni</a:t>
            </a:r>
            <a:r>
              <a:rPr sz="2150" i="1" spc="-45" dirty="0">
                <a:latin typeface="Arial"/>
                <a:cs typeface="Arial"/>
              </a:rPr>
              <a:t> </a:t>
            </a:r>
            <a:r>
              <a:rPr sz="2150" i="1" spc="-80" dirty="0">
                <a:latin typeface="Arial"/>
                <a:cs typeface="Arial"/>
              </a:rPr>
              <a:t>culturali,</a:t>
            </a:r>
            <a:r>
              <a:rPr sz="2150" i="1" spc="-35" dirty="0">
                <a:latin typeface="Arial"/>
                <a:cs typeface="Arial"/>
              </a:rPr>
              <a:t> </a:t>
            </a:r>
            <a:r>
              <a:rPr sz="2150" i="1" spc="-70" dirty="0">
                <a:latin typeface="Arial"/>
                <a:cs typeface="Arial"/>
              </a:rPr>
              <a:t>DAMS,</a:t>
            </a:r>
            <a:r>
              <a:rPr sz="2150" i="1" spc="-35" dirty="0">
                <a:latin typeface="Arial"/>
                <a:cs typeface="Arial"/>
              </a:rPr>
              <a:t> </a:t>
            </a:r>
            <a:r>
              <a:rPr sz="2150" i="1" spc="-105" dirty="0">
                <a:latin typeface="Arial"/>
                <a:cs typeface="Arial"/>
              </a:rPr>
              <a:t>Filosofia</a:t>
            </a:r>
            <a:r>
              <a:rPr sz="2150" i="1" spc="-30" dirty="0">
                <a:latin typeface="Arial"/>
                <a:cs typeface="Arial"/>
              </a:rPr>
              <a:t> </a:t>
            </a:r>
            <a:r>
              <a:rPr sz="2150" i="1" spc="-100" dirty="0">
                <a:latin typeface="Arial"/>
                <a:cs typeface="Arial"/>
              </a:rPr>
              <a:t>e</a:t>
            </a:r>
            <a:r>
              <a:rPr sz="2150" i="1" spc="-35" dirty="0">
                <a:latin typeface="Arial"/>
                <a:cs typeface="Arial"/>
              </a:rPr>
              <a:t> </a:t>
            </a:r>
            <a:r>
              <a:rPr sz="2150" i="1" spc="-85" dirty="0">
                <a:latin typeface="Arial"/>
                <a:cs typeface="Arial"/>
              </a:rPr>
              <a:t>trasformazione</a:t>
            </a:r>
            <a:r>
              <a:rPr sz="2150" i="1" spc="-35" dirty="0">
                <a:latin typeface="Arial"/>
                <a:cs typeface="Arial"/>
              </a:rPr>
              <a:t> </a:t>
            </a:r>
            <a:r>
              <a:rPr sz="2150" i="1" spc="-55" dirty="0">
                <a:latin typeface="Arial"/>
                <a:cs typeface="Arial"/>
              </a:rPr>
              <a:t>digitale, </a:t>
            </a:r>
            <a:r>
              <a:rPr sz="2150" i="1" spc="-65" dirty="0">
                <a:latin typeface="Arial"/>
                <a:cs typeface="Arial"/>
              </a:rPr>
              <a:t>Lettere,</a:t>
            </a:r>
            <a:r>
              <a:rPr sz="2150" i="1" spc="-55" dirty="0">
                <a:latin typeface="Arial"/>
                <a:cs typeface="Arial"/>
              </a:rPr>
              <a:t> </a:t>
            </a:r>
            <a:r>
              <a:rPr sz="2150" i="1" spc="-114" dirty="0">
                <a:latin typeface="Arial"/>
                <a:cs typeface="Arial"/>
              </a:rPr>
              <a:t>Scienze</a:t>
            </a:r>
            <a:r>
              <a:rPr sz="2150" i="1" spc="-55" dirty="0">
                <a:latin typeface="Arial"/>
                <a:cs typeface="Arial"/>
              </a:rPr>
              <a:t> </a:t>
            </a:r>
            <a:r>
              <a:rPr sz="2150" i="1" spc="-100" dirty="0">
                <a:latin typeface="Arial"/>
                <a:cs typeface="Arial"/>
              </a:rPr>
              <a:t>e</a:t>
            </a:r>
            <a:r>
              <a:rPr sz="2150" i="1" spc="-60" dirty="0">
                <a:latin typeface="Arial"/>
                <a:cs typeface="Arial"/>
              </a:rPr>
              <a:t> tecniche</a:t>
            </a:r>
            <a:r>
              <a:rPr sz="2150" i="1" spc="-55" dirty="0">
                <a:latin typeface="Arial"/>
                <a:cs typeface="Arial"/>
              </a:rPr>
              <a:t> </a:t>
            </a:r>
            <a:r>
              <a:rPr sz="2150" i="1" spc="-65" dirty="0">
                <a:latin typeface="Arial"/>
                <a:cs typeface="Arial"/>
              </a:rPr>
              <a:t>del</a:t>
            </a:r>
            <a:r>
              <a:rPr sz="2150" i="1" spc="-55" dirty="0">
                <a:latin typeface="Arial"/>
                <a:cs typeface="Arial"/>
              </a:rPr>
              <a:t> </a:t>
            </a:r>
            <a:r>
              <a:rPr sz="2150" i="1" spc="-65" dirty="0">
                <a:latin typeface="Arial"/>
                <a:cs typeface="Arial"/>
              </a:rPr>
              <a:t>turismo</a:t>
            </a:r>
            <a:r>
              <a:rPr sz="2150" i="1" spc="-60" dirty="0">
                <a:latin typeface="Arial"/>
                <a:cs typeface="Arial"/>
              </a:rPr>
              <a:t> </a:t>
            </a:r>
            <a:r>
              <a:rPr sz="2150" i="1" spc="-10" dirty="0">
                <a:latin typeface="Arial"/>
                <a:cs typeface="Arial"/>
              </a:rPr>
              <a:t>culturale</a:t>
            </a:r>
            <a:endParaRPr sz="2150" dirty="0">
              <a:latin typeface="Arial"/>
              <a:cs typeface="Arial"/>
            </a:endParaRPr>
          </a:p>
        </p:txBody>
      </p:sp>
      <p:sp>
        <p:nvSpPr>
          <p:cNvPr id="40" name="object 4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2700" marR="939165">
              <a:lnSpc>
                <a:spcPct val="78100"/>
              </a:lnSpc>
              <a:spcBef>
                <a:spcPts val="520"/>
              </a:spcBef>
            </a:pPr>
            <a:r>
              <a:rPr dirty="0">
                <a:solidFill>
                  <a:srgbClr val="0000FF"/>
                </a:solidFill>
              </a:rPr>
              <a:t>14.00-14.30</a:t>
            </a:r>
            <a:r>
              <a:rPr spc="15" dirty="0">
                <a:solidFill>
                  <a:srgbClr val="0000FF"/>
                </a:solidFill>
              </a:rPr>
              <a:t> </a:t>
            </a:r>
            <a:r>
              <a:rPr spc="135" dirty="0">
                <a:solidFill>
                  <a:srgbClr val="0000FF"/>
                </a:solidFill>
              </a:rPr>
              <a:t>/</a:t>
            </a:r>
            <a:r>
              <a:rPr spc="1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Palazzo</a:t>
            </a:r>
            <a:r>
              <a:rPr spc="15" dirty="0">
                <a:solidFill>
                  <a:srgbClr val="0000FF"/>
                </a:solidFill>
              </a:rPr>
              <a:t> </a:t>
            </a:r>
            <a:r>
              <a:rPr spc="-20" dirty="0">
                <a:solidFill>
                  <a:srgbClr val="0000FF"/>
                </a:solidFill>
              </a:rPr>
              <a:t>Antonini,</a:t>
            </a:r>
            <a:r>
              <a:rPr spc="1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Piano</a:t>
            </a:r>
            <a:r>
              <a:rPr spc="15" dirty="0">
                <a:solidFill>
                  <a:srgbClr val="0000FF"/>
                </a:solidFill>
              </a:rPr>
              <a:t> </a:t>
            </a:r>
            <a:r>
              <a:rPr spc="-10" dirty="0">
                <a:solidFill>
                  <a:srgbClr val="0000FF"/>
                </a:solidFill>
              </a:rPr>
              <a:t>terra</a:t>
            </a:r>
            <a:r>
              <a:rPr spc="500" dirty="0">
                <a:solidFill>
                  <a:srgbClr val="0000FF"/>
                </a:solidFill>
              </a:rPr>
              <a:t> </a:t>
            </a:r>
            <a:r>
              <a:rPr dirty="0"/>
              <a:t>Accoglienza</a:t>
            </a:r>
            <a:r>
              <a:rPr spc="-10" dirty="0"/>
              <a:t> </a:t>
            </a:r>
            <a:r>
              <a:rPr dirty="0"/>
              <a:t>–</a:t>
            </a:r>
            <a:r>
              <a:rPr spc="-5" dirty="0"/>
              <a:t> </a:t>
            </a:r>
            <a:r>
              <a:rPr dirty="0"/>
              <a:t>stand</a:t>
            </a:r>
            <a:r>
              <a:rPr spc="-5" dirty="0"/>
              <a:t> </a:t>
            </a:r>
            <a:r>
              <a:rPr dirty="0"/>
              <a:t>con</a:t>
            </a:r>
            <a:r>
              <a:rPr spc="-10" dirty="0"/>
              <a:t> </a:t>
            </a:r>
            <a:r>
              <a:rPr dirty="0"/>
              <a:t>materiale</a:t>
            </a:r>
            <a:r>
              <a:rPr spc="-5" dirty="0"/>
              <a:t> </a:t>
            </a:r>
            <a:r>
              <a:rPr spc="-20" dirty="0"/>
              <a:t>illustrativo</a:t>
            </a:r>
            <a:r>
              <a:rPr spc="-5" dirty="0"/>
              <a:t> </a:t>
            </a:r>
            <a:r>
              <a:rPr dirty="0"/>
              <a:t>dei</a:t>
            </a:r>
            <a:r>
              <a:rPr spc="-5" dirty="0"/>
              <a:t> </a:t>
            </a:r>
            <a:r>
              <a:rPr spc="-10" dirty="0"/>
              <a:t>corsi</a:t>
            </a:r>
          </a:p>
          <a:p>
            <a:pPr marL="12700">
              <a:lnSpc>
                <a:spcPts val="1505"/>
              </a:lnSpc>
            </a:pPr>
            <a:r>
              <a:rPr b="0" spc="-20" dirty="0">
                <a:latin typeface="Arial"/>
                <a:cs typeface="Arial"/>
              </a:rPr>
              <a:t>Un’occasione</a:t>
            </a:r>
            <a:r>
              <a:rPr b="0" spc="-5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per</a:t>
            </a:r>
            <a:r>
              <a:rPr b="0" spc="-50" dirty="0">
                <a:latin typeface="Arial"/>
                <a:cs typeface="Arial"/>
              </a:rPr>
              <a:t> </a:t>
            </a:r>
            <a:r>
              <a:rPr b="0" spc="-30" dirty="0">
                <a:latin typeface="Arial"/>
                <a:cs typeface="Arial"/>
              </a:rPr>
              <a:t>porre</a:t>
            </a:r>
            <a:r>
              <a:rPr b="0" spc="-50" dirty="0">
                <a:latin typeface="Arial"/>
                <a:cs typeface="Arial"/>
              </a:rPr>
              <a:t> </a:t>
            </a:r>
            <a:r>
              <a:rPr b="0" spc="-25" dirty="0">
                <a:latin typeface="Arial"/>
                <a:cs typeface="Arial"/>
              </a:rPr>
              <a:t>domande,</a:t>
            </a:r>
            <a:r>
              <a:rPr b="0" spc="-50" dirty="0">
                <a:latin typeface="Arial"/>
                <a:cs typeface="Arial"/>
              </a:rPr>
              <a:t> </a:t>
            </a:r>
            <a:r>
              <a:rPr b="0" spc="-35" dirty="0">
                <a:latin typeface="Arial"/>
                <a:cs typeface="Arial"/>
              </a:rPr>
              <a:t>sciogliere</a:t>
            </a:r>
            <a:r>
              <a:rPr b="0" spc="-5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dubbi,</a:t>
            </a:r>
            <a:r>
              <a:rPr b="0" spc="-50" dirty="0">
                <a:latin typeface="Arial"/>
                <a:cs typeface="Arial"/>
              </a:rPr>
              <a:t> </a:t>
            </a:r>
            <a:r>
              <a:rPr b="0" spc="-30" dirty="0">
                <a:latin typeface="Arial"/>
                <a:cs typeface="Arial"/>
              </a:rPr>
              <a:t>soddisfare</a:t>
            </a:r>
            <a:r>
              <a:rPr b="0" spc="-50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curiosità</a:t>
            </a:r>
          </a:p>
          <a:p>
            <a:pPr marL="12700" marR="1866264">
              <a:lnSpc>
                <a:spcPct val="78100"/>
              </a:lnSpc>
              <a:spcBef>
                <a:spcPts val="484"/>
              </a:spcBef>
            </a:pPr>
            <a:r>
              <a:rPr dirty="0">
                <a:solidFill>
                  <a:srgbClr val="0000FF"/>
                </a:solidFill>
              </a:rPr>
              <a:t>14.30-15.45</a:t>
            </a:r>
            <a:r>
              <a:rPr spc="20" dirty="0">
                <a:solidFill>
                  <a:srgbClr val="0000FF"/>
                </a:solidFill>
              </a:rPr>
              <a:t> </a:t>
            </a:r>
            <a:r>
              <a:rPr spc="135" dirty="0">
                <a:solidFill>
                  <a:srgbClr val="0000FF"/>
                </a:solidFill>
              </a:rPr>
              <a:t>/</a:t>
            </a:r>
            <a:r>
              <a:rPr spc="2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Palazzo</a:t>
            </a:r>
            <a:r>
              <a:rPr spc="25" dirty="0">
                <a:solidFill>
                  <a:srgbClr val="0000FF"/>
                </a:solidFill>
              </a:rPr>
              <a:t> </a:t>
            </a:r>
            <a:r>
              <a:rPr spc="-20" dirty="0">
                <a:solidFill>
                  <a:srgbClr val="0000FF"/>
                </a:solidFill>
              </a:rPr>
              <a:t>Antonini,</a:t>
            </a:r>
            <a:r>
              <a:rPr spc="2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Sala</a:t>
            </a:r>
            <a:r>
              <a:rPr spc="25" dirty="0">
                <a:solidFill>
                  <a:srgbClr val="0000FF"/>
                </a:solidFill>
              </a:rPr>
              <a:t> </a:t>
            </a:r>
            <a:r>
              <a:rPr spc="-10" dirty="0">
                <a:solidFill>
                  <a:srgbClr val="0000FF"/>
                </a:solidFill>
              </a:rPr>
              <a:t>Gusmani </a:t>
            </a:r>
            <a:r>
              <a:rPr dirty="0"/>
              <a:t>Lezioni</a:t>
            </a:r>
            <a:r>
              <a:rPr spc="-114" dirty="0"/>
              <a:t> </a:t>
            </a:r>
            <a:r>
              <a:rPr spc="-10" dirty="0"/>
              <a:t>aperte</a:t>
            </a:r>
          </a:p>
          <a:p>
            <a:pPr marL="12700" marR="2543175">
              <a:lnSpc>
                <a:spcPct val="78100"/>
              </a:lnSpc>
              <a:spcBef>
                <a:spcPts val="5"/>
              </a:spcBef>
            </a:pPr>
            <a:r>
              <a:rPr b="0" dirty="0">
                <a:latin typeface="Arial"/>
                <a:cs typeface="Arial"/>
              </a:rPr>
              <a:t>Un’occasione</a:t>
            </a:r>
            <a:r>
              <a:rPr b="0" spc="5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per</a:t>
            </a:r>
            <a:r>
              <a:rPr b="0" spc="50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assistere</a:t>
            </a:r>
            <a:r>
              <a:rPr b="0" spc="5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ad</a:t>
            </a:r>
            <a:r>
              <a:rPr b="0" spc="50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alcune </a:t>
            </a:r>
            <a:r>
              <a:rPr b="0" dirty="0">
                <a:latin typeface="Arial"/>
                <a:cs typeface="Arial"/>
              </a:rPr>
              <a:t>brevi</a:t>
            </a:r>
            <a:r>
              <a:rPr b="0" spc="2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lezioni</a:t>
            </a:r>
            <a:r>
              <a:rPr b="0" spc="3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tenute</a:t>
            </a:r>
            <a:r>
              <a:rPr b="0" spc="2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dai</a:t>
            </a:r>
            <a:r>
              <a:rPr b="0" spc="3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docenti</a:t>
            </a:r>
            <a:r>
              <a:rPr b="0" spc="3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del</a:t>
            </a:r>
            <a:r>
              <a:rPr b="0" spc="25" dirty="0">
                <a:latin typeface="Arial"/>
                <a:cs typeface="Arial"/>
              </a:rPr>
              <a:t> </a:t>
            </a:r>
            <a:r>
              <a:rPr b="0" spc="-20" dirty="0">
                <a:latin typeface="Arial"/>
                <a:cs typeface="Arial"/>
              </a:rPr>
              <a:t>DIUM</a:t>
            </a:r>
          </a:p>
          <a:p>
            <a:pPr marL="12700" marR="1273810">
              <a:lnSpc>
                <a:spcPct val="78300"/>
              </a:lnSpc>
              <a:spcBef>
                <a:spcPts val="480"/>
              </a:spcBef>
            </a:pPr>
            <a:r>
              <a:rPr dirty="0">
                <a:solidFill>
                  <a:srgbClr val="0000FF"/>
                </a:solidFill>
              </a:rPr>
              <a:t>15.45-16.45</a:t>
            </a:r>
            <a:r>
              <a:rPr spc="35" dirty="0">
                <a:solidFill>
                  <a:srgbClr val="0000FF"/>
                </a:solidFill>
              </a:rPr>
              <a:t> </a:t>
            </a:r>
            <a:r>
              <a:rPr spc="135" dirty="0">
                <a:solidFill>
                  <a:srgbClr val="0000FF"/>
                </a:solidFill>
              </a:rPr>
              <a:t>/</a:t>
            </a:r>
            <a:r>
              <a:rPr spc="3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Palazzo</a:t>
            </a:r>
            <a:r>
              <a:rPr spc="35" dirty="0">
                <a:solidFill>
                  <a:srgbClr val="0000FF"/>
                </a:solidFill>
              </a:rPr>
              <a:t> </a:t>
            </a:r>
            <a:r>
              <a:rPr spc="-20" dirty="0">
                <a:solidFill>
                  <a:srgbClr val="0000FF"/>
                </a:solidFill>
              </a:rPr>
              <a:t>Antonini,</a:t>
            </a:r>
            <a:r>
              <a:rPr spc="3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Palazzo</a:t>
            </a:r>
            <a:r>
              <a:rPr spc="35" dirty="0">
                <a:solidFill>
                  <a:srgbClr val="0000FF"/>
                </a:solidFill>
              </a:rPr>
              <a:t> </a:t>
            </a:r>
            <a:r>
              <a:rPr spc="-10" dirty="0">
                <a:solidFill>
                  <a:srgbClr val="0000FF"/>
                </a:solidFill>
              </a:rPr>
              <a:t>Caiselli </a:t>
            </a:r>
            <a:r>
              <a:rPr spc="-10" dirty="0"/>
              <a:t>Visita</a:t>
            </a:r>
            <a:r>
              <a:rPr spc="-5" dirty="0"/>
              <a:t> </a:t>
            </a:r>
            <a:r>
              <a:rPr dirty="0"/>
              <a:t>guidata di palazzo </a:t>
            </a:r>
            <a:r>
              <a:rPr spc="-20" dirty="0"/>
              <a:t>Antonini</a:t>
            </a:r>
            <a:r>
              <a:rPr dirty="0"/>
              <a:t> e palazzo </a:t>
            </a:r>
            <a:r>
              <a:rPr spc="-10" dirty="0"/>
              <a:t>Caiselli </a:t>
            </a:r>
            <a:r>
              <a:rPr b="0" spc="-20" dirty="0">
                <a:latin typeface="Arial"/>
                <a:cs typeface="Arial"/>
              </a:rPr>
              <a:t>Un’occasione</a:t>
            </a:r>
            <a:r>
              <a:rPr b="0" spc="-8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per</a:t>
            </a:r>
            <a:r>
              <a:rPr b="0" spc="-75" dirty="0">
                <a:latin typeface="Arial"/>
                <a:cs typeface="Arial"/>
              </a:rPr>
              <a:t> </a:t>
            </a:r>
            <a:r>
              <a:rPr b="0" spc="-25" dirty="0">
                <a:latin typeface="Arial"/>
                <a:cs typeface="Arial"/>
              </a:rPr>
              <a:t>conoscere</a:t>
            </a:r>
            <a:r>
              <a:rPr b="0" spc="-7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gli</a:t>
            </a:r>
            <a:r>
              <a:rPr b="0" spc="-75" dirty="0">
                <a:latin typeface="Arial"/>
                <a:cs typeface="Arial"/>
              </a:rPr>
              <a:t> </a:t>
            </a:r>
            <a:r>
              <a:rPr b="0" spc="-25" dirty="0">
                <a:latin typeface="Arial"/>
                <a:cs typeface="Arial"/>
              </a:rPr>
              <a:t>spazi</a:t>
            </a:r>
            <a:r>
              <a:rPr b="0" spc="-75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del</a:t>
            </a:r>
            <a:r>
              <a:rPr b="0" spc="-75" dirty="0">
                <a:latin typeface="Arial"/>
                <a:cs typeface="Arial"/>
              </a:rPr>
              <a:t> </a:t>
            </a:r>
            <a:r>
              <a:rPr b="0" spc="-20" dirty="0">
                <a:latin typeface="Arial"/>
                <a:cs typeface="Arial"/>
              </a:rPr>
              <a:t>DIUM</a:t>
            </a:r>
          </a:p>
          <a:p>
            <a:pPr marL="12700" marR="1866264">
              <a:lnSpc>
                <a:spcPct val="78100"/>
              </a:lnSpc>
              <a:spcBef>
                <a:spcPts val="484"/>
              </a:spcBef>
            </a:pPr>
            <a:r>
              <a:rPr dirty="0">
                <a:solidFill>
                  <a:srgbClr val="0000FF"/>
                </a:solidFill>
              </a:rPr>
              <a:t>16.45-18.00</a:t>
            </a:r>
            <a:r>
              <a:rPr spc="20" dirty="0">
                <a:solidFill>
                  <a:srgbClr val="0000FF"/>
                </a:solidFill>
              </a:rPr>
              <a:t> </a:t>
            </a:r>
            <a:r>
              <a:rPr spc="135" dirty="0">
                <a:solidFill>
                  <a:srgbClr val="0000FF"/>
                </a:solidFill>
              </a:rPr>
              <a:t>/</a:t>
            </a:r>
            <a:r>
              <a:rPr spc="2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Palazzo</a:t>
            </a:r>
            <a:r>
              <a:rPr spc="25" dirty="0">
                <a:solidFill>
                  <a:srgbClr val="0000FF"/>
                </a:solidFill>
              </a:rPr>
              <a:t> </a:t>
            </a:r>
            <a:r>
              <a:rPr spc="-20" dirty="0">
                <a:solidFill>
                  <a:srgbClr val="0000FF"/>
                </a:solidFill>
              </a:rPr>
              <a:t>Antonini,</a:t>
            </a:r>
            <a:r>
              <a:rPr spc="2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Sala</a:t>
            </a:r>
            <a:r>
              <a:rPr spc="25" dirty="0">
                <a:solidFill>
                  <a:srgbClr val="0000FF"/>
                </a:solidFill>
              </a:rPr>
              <a:t> </a:t>
            </a:r>
            <a:r>
              <a:rPr spc="-10" dirty="0">
                <a:solidFill>
                  <a:srgbClr val="0000FF"/>
                </a:solidFill>
              </a:rPr>
              <a:t>Gusmani </a:t>
            </a:r>
            <a:r>
              <a:rPr dirty="0"/>
              <a:t>Presentazione</a:t>
            </a:r>
            <a:r>
              <a:rPr spc="-25" dirty="0"/>
              <a:t> </a:t>
            </a:r>
            <a:r>
              <a:rPr dirty="0"/>
              <a:t>dei</a:t>
            </a:r>
            <a:r>
              <a:rPr spc="-20" dirty="0"/>
              <a:t> </a:t>
            </a:r>
            <a:r>
              <a:rPr dirty="0"/>
              <a:t>corsi</a:t>
            </a:r>
            <a:r>
              <a:rPr spc="-20" dirty="0"/>
              <a:t> </a:t>
            </a:r>
            <a:r>
              <a:rPr dirty="0"/>
              <a:t>di</a:t>
            </a:r>
            <a:r>
              <a:rPr spc="-20" dirty="0"/>
              <a:t> </a:t>
            </a:r>
            <a:r>
              <a:rPr dirty="0"/>
              <a:t>laurea</a:t>
            </a:r>
            <a:r>
              <a:rPr spc="-20" dirty="0"/>
              <a:t> </a:t>
            </a:r>
            <a:r>
              <a:rPr spc="-10" dirty="0"/>
              <a:t>triennale</a:t>
            </a:r>
          </a:p>
        </p:txBody>
      </p:sp>
      <p:sp>
        <p:nvSpPr>
          <p:cNvPr id="41" name="object 41"/>
          <p:cNvSpPr txBox="1"/>
          <p:nvPr/>
        </p:nvSpPr>
        <p:spPr>
          <a:xfrm>
            <a:off x="8267534" y="4823358"/>
            <a:ext cx="5982970" cy="885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10"/>
              </a:lnSpc>
              <a:spcBef>
                <a:spcPts val="100"/>
              </a:spcBef>
            </a:pPr>
            <a:r>
              <a:rPr sz="1600" b="1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600" b="1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231F20"/>
                </a:solidFill>
                <a:latin typeface="Arial"/>
                <a:cs typeface="Arial"/>
              </a:rPr>
              <a:t>partecipare</a:t>
            </a:r>
            <a:r>
              <a:rPr sz="1600" b="1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600" b="1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231F20"/>
                </a:solidFill>
                <a:latin typeface="Arial"/>
                <a:cs typeface="Arial"/>
              </a:rPr>
              <a:t>OPEN</a:t>
            </a:r>
            <a:r>
              <a:rPr sz="1600" b="1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600" b="1" spc="-20" dirty="0">
                <a:solidFill>
                  <a:srgbClr val="231F20"/>
                </a:solidFill>
                <a:latin typeface="Arial"/>
                <a:cs typeface="Arial"/>
              </a:rPr>
              <a:t>DAY</a:t>
            </a:r>
            <a:r>
              <a:rPr sz="1600" b="1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600" b="1" spc="50" dirty="0" err="1">
                <a:solidFill>
                  <a:srgbClr val="231F20"/>
                </a:solidFill>
                <a:latin typeface="Arial"/>
                <a:cs typeface="Arial"/>
              </a:rPr>
              <a:t>DIUM</a:t>
            </a:r>
            <a:r>
              <a:rPr sz="1600" b="1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600" b="1" dirty="0" smtClean="0">
                <a:solidFill>
                  <a:srgbClr val="231F20"/>
                </a:solidFill>
                <a:latin typeface="Arial"/>
                <a:cs typeface="Arial"/>
              </a:rPr>
              <a:t>202</a:t>
            </a:r>
            <a:r>
              <a:rPr lang="it-IT" sz="1600" b="1" dirty="0" smtClean="0">
                <a:solidFill>
                  <a:srgbClr val="231F20"/>
                </a:solidFill>
                <a:latin typeface="Arial"/>
                <a:cs typeface="Arial"/>
              </a:rPr>
              <a:t>5</a:t>
            </a:r>
            <a:r>
              <a:rPr sz="1600" b="1" dirty="0" smtClean="0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sz="1600" b="1" spc="-20" dirty="0" smtClean="0">
                <a:solidFill>
                  <a:srgbClr val="231F20"/>
                </a:solidFill>
                <a:latin typeface="Arial"/>
                <a:cs typeface="Arial"/>
              </a:rPr>
              <a:t>202</a:t>
            </a:r>
            <a:r>
              <a:rPr lang="it-IT" sz="1600" b="1" spc="-20" dirty="0" smtClean="0">
                <a:solidFill>
                  <a:srgbClr val="231F20"/>
                </a:solidFill>
                <a:latin typeface="Arial"/>
                <a:cs typeface="Arial"/>
              </a:rPr>
              <a:t>6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ts val="1710"/>
              </a:lnSpc>
            </a:pPr>
            <a:r>
              <a:rPr sz="1600" b="1" dirty="0">
                <a:solidFill>
                  <a:srgbClr val="231F20"/>
                </a:solidFill>
                <a:latin typeface="Arial"/>
                <a:cs typeface="Arial"/>
              </a:rPr>
              <a:t>è</a:t>
            </a:r>
            <a:r>
              <a:rPr sz="1600" b="1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231F20"/>
                </a:solidFill>
                <a:latin typeface="Arial"/>
                <a:cs typeface="Arial"/>
              </a:rPr>
              <a:t>necessario</a:t>
            </a:r>
            <a:r>
              <a:rPr sz="1600" b="1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600" b="1" spc="-20" dirty="0">
                <a:solidFill>
                  <a:srgbClr val="231F20"/>
                </a:solidFill>
                <a:latin typeface="Arial"/>
                <a:cs typeface="Arial"/>
              </a:rPr>
              <a:t>iscriversi</a:t>
            </a:r>
            <a:r>
              <a:rPr sz="1600" b="1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231F20"/>
                </a:solidFill>
                <a:latin typeface="Arial"/>
                <a:cs typeface="Arial"/>
              </a:rPr>
              <a:t>su</a:t>
            </a:r>
            <a:r>
              <a:rPr sz="1600" b="1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00FF"/>
                </a:solidFill>
                <a:latin typeface="Arial"/>
                <a:cs typeface="Arial"/>
                <a:hlinkClick r:id="rId21"/>
              </a:rPr>
              <a:t>www.uniud.it/opendium</a:t>
            </a:r>
            <a:endParaRPr sz="1600" dirty="0">
              <a:latin typeface="Arial"/>
              <a:cs typeface="Arial"/>
            </a:endParaRPr>
          </a:p>
          <a:p>
            <a:pPr marL="12700" marR="5080">
              <a:lnSpc>
                <a:spcPct val="75000"/>
              </a:lnSpc>
              <a:spcBef>
                <a:spcPts val="1545"/>
              </a:spcBef>
            </a:pPr>
            <a:r>
              <a:rPr sz="1000" dirty="0">
                <a:latin typeface="Arial"/>
                <a:cs typeface="Arial"/>
              </a:rPr>
              <a:t>Su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richiesta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verrà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rilasciato</a:t>
            </a:r>
            <a:r>
              <a:rPr sz="1000" spc="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un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attestato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di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partecipazione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che</a:t>
            </a:r>
            <a:r>
              <a:rPr sz="1000" spc="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l’istituto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di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appartenenza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potrà</a:t>
            </a:r>
            <a:r>
              <a:rPr sz="1000" spc="4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riconoscere </a:t>
            </a:r>
            <a:r>
              <a:rPr sz="1000" dirty="0">
                <a:latin typeface="Arial"/>
                <a:cs typeface="Arial"/>
              </a:rPr>
              <a:t>nell’ambito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dei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percorsi</a:t>
            </a:r>
            <a:r>
              <a:rPr sz="1000" spc="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per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le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competenze</a:t>
            </a:r>
            <a:r>
              <a:rPr sz="1000" spc="4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trasversali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e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l'orientamento</a:t>
            </a:r>
            <a:r>
              <a:rPr sz="1000" spc="4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(PCTO).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9422" y="5813651"/>
            <a:ext cx="1833069" cy="634365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sz="900" spc="-45" dirty="0" smtClean="0">
                <a:latin typeface="Arial"/>
                <a:cs typeface="Arial"/>
              </a:rPr>
              <a:t> </a:t>
            </a:r>
            <a:r>
              <a:rPr sz="900" b="1" spc="-10" dirty="0">
                <a:latin typeface="Arial"/>
                <a:cs typeface="Arial"/>
              </a:rPr>
              <a:t>Università</a:t>
            </a:r>
            <a:r>
              <a:rPr sz="900" b="1" spc="-20" dirty="0">
                <a:latin typeface="Arial"/>
                <a:cs typeface="Arial"/>
              </a:rPr>
              <a:t> </a:t>
            </a:r>
            <a:r>
              <a:rPr sz="900" b="1" dirty="0">
                <a:latin typeface="Arial"/>
                <a:cs typeface="Arial"/>
              </a:rPr>
              <a:t>degli</a:t>
            </a:r>
            <a:r>
              <a:rPr sz="900" b="1" spc="-20" dirty="0">
                <a:latin typeface="Arial"/>
                <a:cs typeface="Arial"/>
              </a:rPr>
              <a:t> </a:t>
            </a:r>
            <a:r>
              <a:rPr sz="900" b="1" spc="-10" dirty="0">
                <a:latin typeface="Arial"/>
                <a:cs typeface="Arial"/>
              </a:rPr>
              <a:t>Studi</a:t>
            </a:r>
            <a:r>
              <a:rPr sz="900" b="1" spc="-15" dirty="0">
                <a:latin typeface="Arial"/>
                <a:cs typeface="Arial"/>
              </a:rPr>
              <a:t> </a:t>
            </a:r>
            <a:r>
              <a:rPr sz="900" b="1" dirty="0">
                <a:latin typeface="Arial"/>
                <a:cs typeface="Arial"/>
              </a:rPr>
              <a:t>di</a:t>
            </a:r>
            <a:r>
              <a:rPr sz="900" b="1" spc="-20" dirty="0">
                <a:latin typeface="Arial"/>
                <a:cs typeface="Arial"/>
              </a:rPr>
              <a:t> </a:t>
            </a:r>
            <a:r>
              <a:rPr sz="900" b="1" spc="-10" dirty="0">
                <a:latin typeface="Arial"/>
                <a:cs typeface="Arial"/>
              </a:rPr>
              <a:t>Udine</a:t>
            </a:r>
            <a:endParaRPr sz="9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900" spc="-30" dirty="0" smtClean="0">
                <a:latin typeface="Arial"/>
                <a:cs typeface="Arial"/>
              </a:rPr>
              <a:t> </a:t>
            </a:r>
            <a:r>
              <a:rPr sz="900" b="1" spc="-10" dirty="0">
                <a:latin typeface="Arial"/>
                <a:cs typeface="Arial"/>
              </a:rPr>
              <a:t>@universitadiudine</a:t>
            </a:r>
            <a:endParaRPr sz="9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lang="it-IT" sz="900" b="1" spc="-10" dirty="0" smtClean="0">
                <a:latin typeface="Arial"/>
                <a:cs typeface="Arial"/>
              </a:rPr>
              <a:t> </a:t>
            </a:r>
            <a:r>
              <a:rPr sz="900" b="1" spc="-10" dirty="0" smtClean="0">
                <a:latin typeface="Arial"/>
                <a:cs typeface="Arial"/>
              </a:rPr>
              <a:t>@</a:t>
            </a:r>
            <a:r>
              <a:rPr sz="900" b="1" spc="-10" dirty="0" err="1" smtClean="0">
                <a:latin typeface="Arial"/>
                <a:cs typeface="Arial"/>
              </a:rPr>
              <a:t>tutoruniud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0901603" y="6600538"/>
            <a:ext cx="1052830" cy="29210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 marR="5080">
              <a:lnSpc>
                <a:spcPct val="75000"/>
              </a:lnSpc>
              <a:spcBef>
                <a:spcPts val="400"/>
              </a:spcBef>
            </a:pPr>
            <a:r>
              <a:rPr sz="1000" b="1" dirty="0">
                <a:solidFill>
                  <a:srgbClr val="0000FF"/>
                </a:solidFill>
                <a:latin typeface="Arial"/>
                <a:cs typeface="Arial"/>
              </a:rPr>
              <a:t>Per</a:t>
            </a:r>
            <a:r>
              <a:rPr sz="1000" b="1" spc="1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0000FF"/>
                </a:solidFill>
                <a:latin typeface="Arial"/>
                <a:cs typeface="Arial"/>
              </a:rPr>
              <a:t>informazioni: </a:t>
            </a:r>
            <a:r>
              <a:rPr sz="1000" b="1" spc="-10" dirty="0">
                <a:latin typeface="Arial"/>
                <a:cs typeface="Arial"/>
                <a:hlinkClick r:id="rId22"/>
              </a:rPr>
              <a:t>cort@uniud.it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44" name="object 44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60031" y="5688025"/>
            <a:ext cx="1157401" cy="1157401"/>
          </a:xfrm>
          <a:prstGeom prst="rect">
            <a:avLst/>
          </a:prstGeom>
        </p:spPr>
      </p:pic>
      <p:sp>
        <p:nvSpPr>
          <p:cNvPr id="45" name="object 45"/>
          <p:cNvSpPr txBox="1"/>
          <p:nvPr/>
        </p:nvSpPr>
        <p:spPr>
          <a:xfrm>
            <a:off x="13307944" y="5818403"/>
            <a:ext cx="1073785" cy="55753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12700" marR="5080">
              <a:lnSpc>
                <a:spcPts val="1310"/>
              </a:lnSpc>
              <a:spcBef>
                <a:spcPts val="360"/>
              </a:spcBef>
            </a:pPr>
            <a:r>
              <a:rPr sz="1300" b="1" dirty="0">
                <a:solidFill>
                  <a:srgbClr val="0000FF"/>
                </a:solidFill>
                <a:latin typeface="Arial"/>
                <a:cs typeface="Arial"/>
              </a:rPr>
              <a:t>IL</a:t>
            </a:r>
            <a:r>
              <a:rPr sz="1300" b="1" spc="165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300" b="1" spc="45" dirty="0">
                <a:solidFill>
                  <a:srgbClr val="0000FF"/>
                </a:solidFill>
                <a:latin typeface="Arial"/>
                <a:cs typeface="Arial"/>
              </a:rPr>
              <a:t>NUMERO </a:t>
            </a:r>
            <a:r>
              <a:rPr sz="1300" b="1" spc="60" dirty="0">
                <a:solidFill>
                  <a:srgbClr val="0000FF"/>
                </a:solidFill>
                <a:latin typeface="Arial"/>
                <a:cs typeface="Arial"/>
              </a:rPr>
              <a:t>DEI</a:t>
            </a:r>
            <a:r>
              <a:rPr sz="1300" b="1" spc="204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000FF"/>
                </a:solidFill>
                <a:latin typeface="Arial"/>
                <a:cs typeface="Arial"/>
              </a:rPr>
              <a:t>POSTI</a:t>
            </a:r>
            <a:r>
              <a:rPr sz="1300" b="1" spc="14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1300" b="1" dirty="0">
                <a:solidFill>
                  <a:srgbClr val="0000FF"/>
                </a:solidFill>
                <a:latin typeface="Arial"/>
                <a:cs typeface="Arial"/>
              </a:rPr>
              <a:t>È </a:t>
            </a:r>
            <a:r>
              <a:rPr sz="1300" b="1" spc="-10" dirty="0">
                <a:solidFill>
                  <a:srgbClr val="0000FF"/>
                </a:solidFill>
                <a:latin typeface="Arial"/>
                <a:cs typeface="Arial"/>
              </a:rPr>
              <a:t>LIMITATO!</a:t>
            </a:r>
            <a:endParaRPr sz="1300">
              <a:latin typeface="Arial"/>
              <a:cs typeface="Arial"/>
            </a:endParaRPr>
          </a:p>
        </p:txBody>
      </p:sp>
      <p:pic>
        <p:nvPicPr>
          <p:cNvPr id="46" name="Immagine 45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0710865" y="5879187"/>
            <a:ext cx="182670" cy="170215"/>
          </a:xfrm>
          <a:prstGeom prst="rect">
            <a:avLst/>
          </a:prstGeom>
        </p:spPr>
      </p:pic>
      <p:pic>
        <p:nvPicPr>
          <p:cNvPr id="47" name="Immagine 46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0718287" y="6073356"/>
            <a:ext cx="192304" cy="191442"/>
          </a:xfrm>
          <a:prstGeom prst="rect">
            <a:avLst/>
          </a:prstGeom>
        </p:spPr>
      </p:pic>
      <p:pic>
        <p:nvPicPr>
          <p:cNvPr id="48" name="Immagine 47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0722191" y="6292509"/>
            <a:ext cx="196378" cy="1954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211</Words>
  <Application>Microsoft Office PowerPoint</Application>
  <PresentationFormat>Personalizzato</PresentationFormat>
  <Paragraphs>25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Arial Black</vt:lpstr>
      <vt:lpstr>Verdana</vt:lpstr>
      <vt:lpstr>Office Theme</vt:lpstr>
      <vt:lpstr>OPEN 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 1</dc:title>
  <dc:creator>Marco De Anna</dc:creator>
  <cp:lastModifiedBy>user</cp:lastModifiedBy>
  <cp:revision>2</cp:revision>
  <dcterms:created xsi:type="dcterms:W3CDTF">2025-10-29T17:15:52Z</dcterms:created>
  <dcterms:modified xsi:type="dcterms:W3CDTF">2025-10-29T17:31:47Z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2024-11-13T00:00:00Z</vt:filetime>
  </property>
  <property fmtid="{D5CDD505-2E9C-101B-9397-08002B2CF9AE}" pid="3" name="Creator">
    <vt:lpwstr>QuarkXPress(R) 19.21</vt:lpwstr>
  </property>
  <property fmtid="{D5CDD505-2E9C-101B-9397-08002B2CF9AE}" pid="4" name="LastSaved">
    <vt:filetime>2025-10-29T00:00:00Z</vt:filetime>
  </property>
  <property fmtid="{D5CDD505-2E9C-101B-9397-08002B2CF9AE}" pid="5" name="Producer">
    <vt:lpwstr>3-Heights(TM) PDF Security Shell 4.8.25.2 (http://www.pdf-tools.com)</vt:lpwstr>
  </property>
  <property fmtid="{D5CDD505-2E9C-101B-9397-08002B2CF9AE}" pid="6" name="XPressPrivate">
    <vt:lpwstr>%%DocumentCustomColors: (Black) %%DocumentProcessColors: Cyan Magenta Yellow Black %%RGBCustomColor: 0 0 0 (Black) %%EndComments</vt:lpwstr>
  </property>
</Properties>
</file>